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a69ac9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a69ac9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8a69ac9a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8a69ac9a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Landmarks는 어떻게 결정되나?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8a69ac9a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8a69ac9a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SVM와 Kernel을 함께 쓰는 게 좋다. Logistic regression과 함께 하면 너무 오래걸린다. 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a69ac9a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a69ac9a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a69ac9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8a69ac9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8a69ac9a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8a69ac9a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a69ac9a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a69ac9a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a69ac9a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a69ac9a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8a64ef6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8a64ef6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a64ef6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8a64ef6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EEEEEE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8a69ac9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8a69ac9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a64ef68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8a64ef68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8a64ef68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8a64ef68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8a64ef68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8a64ef68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a64ef6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a64ef6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8a64ef68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8a64ef68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8a64ef680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8a64ef680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725facd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725facd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725facd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725facd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25facd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725facd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725facd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725facd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8a69ac9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8a69ac9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25facd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25facd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725facda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725facda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7429524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7429524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3f9d632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3f9d632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https://darkpgmr.tistory.com/105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3f9d632e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3f9d632e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3f9d632e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3f9d632e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3f9d632e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3f9d632e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3f9d632e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3f9d632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3f9d632e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3f9d632e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8969e47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8969e47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8a69ac9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8a69ac9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3f9d632e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3f9d632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969e471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969e471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8a69ac9a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8a69ac9a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8a69ac9a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8a69ac9a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a69ac9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8a69ac9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8a69ac9a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8a69ac9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8a69ac9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8a69ac9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vector machine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 Margin Classfication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Hypothesis 어떻게 만드나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시그마의 역할은 뒤에서 설명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25" y="1505075"/>
            <a:ext cx="73152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그래서 어떻게 한다는 것인가? -아하!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00" y="1086725"/>
            <a:ext cx="7061275" cy="36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1491975" y="4678825"/>
            <a:ext cx="584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</a:rPr>
              <a:t>알겠다. 그런데 landmark들은 어디에 찍어야 하나</a:t>
            </a:r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랜드마크 찾기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당연히 학습데이터(training set, test set)의 xi와 최대한 가까운 곳에 찍어야 한다.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50" y="1592013"/>
            <a:ext cx="69246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950" y="3199250"/>
            <a:ext cx="51720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1650150" y="3863500"/>
            <a:ext cx="584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</a:rPr>
              <a:t>이렇게 하면 결국 f</a:t>
            </a:r>
            <a:r>
              <a:rPr baseline="30000" lang="en-GB">
                <a:solidFill>
                  <a:srgbClr val="A61C00"/>
                </a:solidFill>
              </a:rPr>
              <a:t>(i)</a:t>
            </a:r>
            <a:r>
              <a:rPr lang="en-GB">
                <a:solidFill>
                  <a:srgbClr val="A61C00"/>
                </a:solidFill>
              </a:rPr>
              <a:t>를 최적화 하는 문제로 변신</a:t>
            </a:r>
            <a:endParaRPr>
              <a:solidFill>
                <a:srgbClr val="A61C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863" y="4204888"/>
            <a:ext cx="6772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힘조절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25" y="1538675"/>
            <a:ext cx="5934574" cy="325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729325" y="4703625"/>
            <a:ext cx="3582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</a:rPr>
              <a:t>여기서 bias와 variance가 헷갈릴 줄이야. </a:t>
            </a:r>
            <a:endParaRPr>
              <a:solidFill>
                <a:srgbClr val="A61C00"/>
              </a:solidFill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825" y="445025"/>
            <a:ext cx="6573050" cy="1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1330375"/>
            <a:ext cx="619125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실제로 어떻게 쓰나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50" y="1129312"/>
            <a:ext cx="6690125" cy="34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3978600" y="3053400"/>
            <a:ext cx="485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A61C00"/>
                </a:solidFill>
              </a:rPr>
              <a:t>Feature는 많은데 학습데이터는 적을 때 -&gt; 무리하지 말고 linear로 가라</a:t>
            </a:r>
            <a:endParaRPr sz="1300">
              <a:solidFill>
                <a:srgbClr val="A61C00"/>
              </a:solidFill>
            </a:endParaRPr>
          </a:p>
        </p:txBody>
      </p:sp>
      <p:sp>
        <p:nvSpPr>
          <p:cNvPr id="162" name="Google Shape;162;p27"/>
          <p:cNvSpPr txBox="1"/>
          <p:nvPr/>
        </p:nvSpPr>
        <p:spPr>
          <a:xfrm>
            <a:off x="3469975" y="4703625"/>
            <a:ext cx="52320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A61C00"/>
                </a:solidFill>
              </a:rPr>
              <a:t>학습데이터가 많아서 복잡하게 fit 해야할 때는 Gaussian Kernel로</a:t>
            </a:r>
            <a:endParaRPr sz="1300"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Multi-class classification은? → 툴이 해결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75" y="1237938"/>
            <a:ext cx="72961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외우자;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324725"/>
            <a:ext cx="77152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/>
              <a:t>Unsupervised Learning</a:t>
            </a:r>
            <a:endParaRPr sz="3600"/>
          </a:p>
        </p:txBody>
      </p:sp>
      <p:sp>
        <p:nvSpPr>
          <p:cNvPr id="182" name="Google Shape;182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19704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Supervised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050" y="1598363"/>
            <a:ext cx="27051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550" y="1593600"/>
            <a:ext cx="259080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5165425" y="1085163"/>
            <a:ext cx="19704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Unsupervised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464100" y="3906575"/>
            <a:ext cx="79191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Applications of clustering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Market segmentation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Social network analysis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Organize computing clusters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Astronomical data analysis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왜 하나 - SVM을 위한 더 robust한 feature들을 찾기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시대의 화두: Robustness, 일희일비 하지 않는다.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450" y="1664625"/>
            <a:ext cx="4923524" cy="32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 means Algorithm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cluster assignment step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move centroid step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평균이 움직이지 않을 때까지 위 2단계를 반복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Input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파라미터 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X들(y가 없음)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K 고르기 어려울 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4624" y="1017725"/>
            <a:ext cx="3381651" cy="379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2"/>
          <p:cNvCxnSpPr/>
          <p:nvPr/>
        </p:nvCxnSpPr>
        <p:spPr>
          <a:xfrm>
            <a:off x="3255925" y="1257750"/>
            <a:ext cx="18258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32"/>
          <p:cNvCxnSpPr/>
          <p:nvPr/>
        </p:nvCxnSpPr>
        <p:spPr>
          <a:xfrm>
            <a:off x="3058150" y="1714175"/>
            <a:ext cx="3955800" cy="7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Objective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목표 최적화하는 이유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1.  알고리즘을 디버그하고 kmeans 가 잘 되고 있는지 확인할수있음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2. kmeans 가 find better costs, avoid local optima 하는데 도움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150" y="2071675"/>
            <a:ext cx="175260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Optimization Objective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4072450"/>
            <a:ext cx="8520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k-means algorithm as trying to optimize this cost function J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1681163"/>
            <a:ext cx="6229350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/>
          <p:nvPr/>
        </p:nvSpPr>
        <p:spPr>
          <a:xfrm>
            <a:off x="5800000" y="1924250"/>
            <a:ext cx="1640100" cy="630300"/>
          </a:xfrm>
          <a:prstGeom prst="rect">
            <a:avLst/>
          </a:prstGeom>
          <a:solidFill>
            <a:srgbClr val="E9D3BD">
              <a:alpha val="36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initialization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여러가지 방법이 있음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방법1</a:t>
            </a:r>
            <a:endParaRPr/>
          </a:p>
          <a:p>
            <a:pPr indent="-29845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훈련 예시개수m보다 작게 K를 설정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랜덤하게 K개의 의 점을 골라 첫 centroid이 됨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2752" l="0" r="0" t="0"/>
          <a:stretch/>
        </p:blipFill>
        <p:spPr>
          <a:xfrm>
            <a:off x="5886875" y="878025"/>
            <a:ext cx="2143125" cy="24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initialization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우상단: global optima(good)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아래 두개: bad local optima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/>
              <a:t>문제 해결방법</a:t>
            </a:r>
            <a:r>
              <a:rPr lang="en-GB"/>
              <a:t> : 시도를 여러번 하기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50~1000번 정도의 전체 kmeans 을 돌리고 그중 cost J 가 낮은걸 고르기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+K가 10보다 클경우에는 여러번 하지 않아도 잘될 것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특히 2~4개의 K인 경우에는 여러번 돌리는게 좋을 것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0" l="38122" r="0" t="0"/>
          <a:stretch/>
        </p:blipFill>
        <p:spPr>
          <a:xfrm>
            <a:off x="5614200" y="346700"/>
            <a:ext cx="3075626" cy="26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choosing number of clusters</a:t>
            </a:r>
            <a:endParaRPr/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그래프로 보고/손으로 고르는게 제일 좋음. 별 묘수 없음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GB"/>
              <a:t>맞는 하나의 정답은 없음.</a:t>
            </a:r>
            <a:endParaRPr/>
          </a:p>
          <a:p>
            <a:pPr indent="-29845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elbow methods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later purpose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947" y="1816675"/>
            <a:ext cx="4873025" cy="1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4946" y="3277671"/>
            <a:ext cx="4266676" cy="16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01" y="521375"/>
            <a:ext cx="8023999" cy="446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8"/>
          <p:cNvSpPr txBox="1"/>
          <p:nvPr/>
        </p:nvSpPr>
        <p:spPr>
          <a:xfrm>
            <a:off x="5921925" y="3635300"/>
            <a:ext cx="31866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2D -&gt; 1D Data Reduction 예시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Inch 와 cm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Pilot skill 과 Pilot enjoyment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두 feature로 그래프를 그리면 Aptitude(경향성)를 보임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Data Compression 2D -&gt; 1D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50" y="586075"/>
            <a:ext cx="8162250" cy="43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9"/>
          <p:cNvSpPr txBox="1"/>
          <p:nvPr/>
        </p:nvSpPr>
        <p:spPr>
          <a:xfrm>
            <a:off x="2437125" y="4028150"/>
            <a:ext cx="3645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3</a:t>
            </a:r>
            <a:r>
              <a:rPr lang="en-GB">
                <a:solidFill>
                  <a:schemeClr val="accent5"/>
                </a:solidFill>
              </a:rPr>
              <a:t>D -&gt; 2D Data Reduction 예시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3D data 를 2D로 프로젝션(평면화)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평면화한 데이터를 2D Plot에 배치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2 Dimensional vectors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52" name="Google Shape;252;p39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Data Compression 3D -&gt; 2D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4700"/>
            <a:ext cx="3728150" cy="1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850" y="1017725"/>
            <a:ext cx="3125749" cy="205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0"/>
          <p:cNvCxnSpPr/>
          <p:nvPr/>
        </p:nvCxnSpPr>
        <p:spPr>
          <a:xfrm flipH="1" rot="10800000">
            <a:off x="4338250" y="2146225"/>
            <a:ext cx="742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225" y="3106100"/>
            <a:ext cx="3604286" cy="18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5499000" y="4028150"/>
            <a:ext cx="36450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50개의 dimension 을 가진 데이터를 2개의 dimension 으로 압축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압축된 2개의 dimension 은 가장 대표적인 수치들을 대변함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Visualization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3681200" y="3824450"/>
            <a:ext cx="54543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n-GB" sz="1200">
                <a:solidFill>
                  <a:schemeClr val="accent5"/>
                </a:solidFill>
              </a:rPr>
              <a:t>Projection error: Vector 값과 sample의 거리 (파란 선 길이)</a:t>
            </a:r>
            <a:endParaRPr sz="1200">
              <a:solidFill>
                <a:schemeClr val="accent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n-GB" sz="1200">
                <a:solidFill>
                  <a:schemeClr val="accent5"/>
                </a:solidFill>
              </a:rPr>
              <a:t>PCA 하기 전 필수: mean normalization to have 0 mean</a:t>
            </a:r>
            <a:endParaRPr sz="1200">
              <a:solidFill>
                <a:schemeClr val="accent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n-GB" sz="1200">
                <a:solidFill>
                  <a:schemeClr val="accent5"/>
                </a:solidFill>
              </a:rPr>
              <a:t>2D to 1D</a:t>
            </a:r>
            <a:endParaRPr sz="1200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-GB" sz="1200">
                <a:solidFill>
                  <a:schemeClr val="accent5"/>
                </a:solidFill>
              </a:rPr>
              <a:t>(Squared) Projection error를 최소화하는 1D vector를 찾을 것</a:t>
            </a:r>
            <a:endParaRPr sz="1200">
              <a:solidFill>
                <a:schemeClr val="accent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</a:pPr>
            <a:r>
              <a:rPr lang="en-GB" sz="1200">
                <a:solidFill>
                  <a:schemeClr val="accent5"/>
                </a:solidFill>
              </a:rPr>
              <a:t>N-D To K-D</a:t>
            </a:r>
            <a:endParaRPr sz="1200">
              <a:solidFill>
                <a:schemeClr val="accent5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○"/>
            </a:pPr>
            <a:r>
              <a:rPr lang="en-GB" sz="1200">
                <a:solidFill>
                  <a:schemeClr val="accent5"/>
                </a:solidFill>
              </a:rPr>
              <a:t>(Squared) Projection error를 최소화하는 k-D vector를 찾을 것</a:t>
            </a:r>
            <a:endParaRPr sz="1200">
              <a:solidFill>
                <a:schemeClr val="accent5"/>
              </a:solidFill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Data Compression 2D -&gt; 1D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757324" cy="27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어떻게 하나(1)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잊지 말아야 할 기본개념, logistic regression, activation 등등</a:t>
            </a:r>
            <a:r>
              <a:rPr lang="en-GB"/>
              <a:t> 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25" y="1631900"/>
            <a:ext cx="755332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PCA VS Linear Regression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95" y="445020"/>
            <a:ext cx="4960749" cy="22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2"/>
          <p:cNvSpPr txBox="1"/>
          <p:nvPr/>
        </p:nvSpPr>
        <p:spPr>
          <a:xfrm>
            <a:off x="3274200" y="3664400"/>
            <a:ext cx="55581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Linear regression: </a:t>
            </a:r>
            <a:r>
              <a:rPr lang="en-GB">
                <a:solidFill>
                  <a:schemeClr val="accent5"/>
                </a:solidFill>
              </a:rPr>
              <a:t>포인트간 거리 계산 (x1의 예측값 - 실제값)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PCA: 최단거리(직각) 계산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PCA는 LR과 달리 예측하려는 Y 값이 없음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00" y="724600"/>
            <a:ext cx="5876474" cy="2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Mean normalization for PCA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717375" y="3279325"/>
            <a:ext cx="55581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PCA 전 mean normalization의 필요성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서로 다른 scale을 비교하기 위해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x</a:t>
            </a:r>
            <a:r>
              <a:rPr lang="en-GB">
                <a:solidFill>
                  <a:schemeClr val="accent5"/>
                </a:solidFill>
              </a:rPr>
              <a:t> - average(x): zero mean 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/ Standard deviation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/ max(x) - min(x)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99" y="3051800"/>
            <a:ext cx="23241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350" y="3899529"/>
            <a:ext cx="2614550" cy="11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PCA Algorithm 1/2 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2921725" y="3289275"/>
            <a:ext cx="58884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PCA에서 Principal Components(u1, u2…) 구하기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Covariance Matrix(시그마 </a:t>
            </a:r>
            <a:r>
              <a:rPr lang="en-GB">
                <a:solidFill>
                  <a:schemeClr val="accent5"/>
                </a:solidFill>
                <a:highlight>
                  <a:srgbClr val="FFFFFF"/>
                </a:highlight>
              </a:rPr>
              <a:t>Σ</a:t>
            </a:r>
            <a:r>
              <a:rPr lang="en-GB">
                <a:solidFill>
                  <a:schemeClr val="accent5"/>
                </a:solidFill>
              </a:rPr>
              <a:t>) 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  <a:highlight>
                  <a:srgbClr val="FFFFFF"/>
                </a:highlight>
              </a:rPr>
              <a:t>Σ 의 Eigenvector (또는 Singular value decomposition) </a:t>
            </a:r>
            <a:endParaRPr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</a:pPr>
            <a:r>
              <a:rPr lang="en-GB">
                <a:solidFill>
                  <a:schemeClr val="accent5"/>
                </a:solidFill>
                <a:highlight>
                  <a:srgbClr val="FFFFFF"/>
                </a:highlight>
              </a:rPr>
              <a:t>Covariance matrix 는 언제나 Symmetric positive semi-definite matrix 의 특성을 가지고 있기 때문</a:t>
            </a:r>
            <a:endParaRPr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  <a:highlight>
                  <a:srgbClr val="FFFFFF"/>
                </a:highlight>
              </a:rPr>
              <a:t>x(i): n x 1 / x(i)T = 1 x n</a:t>
            </a:r>
            <a:endParaRPr>
              <a:solidFill>
                <a:schemeClr val="accent5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  <a:highlight>
                  <a:srgbClr val="FFFFFF"/>
                </a:highlight>
              </a:rPr>
              <a:t>Σ: n x n matrix</a:t>
            </a:r>
            <a:endParaRPr>
              <a:solidFill>
                <a:schemeClr val="accent5"/>
              </a:solidFill>
              <a:highlight>
                <a:srgbClr val="FFFFFF"/>
              </a:highlight>
            </a:endParaRPr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75"/>
            <a:ext cx="5943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/>
        </p:nvSpPr>
        <p:spPr>
          <a:xfrm>
            <a:off x="44025" y="87675"/>
            <a:ext cx="5376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Linear Algebra Recap: Eigenvalues and EigenVectors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8225" y="490913"/>
            <a:ext cx="3062759" cy="42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75" y="727738"/>
            <a:ext cx="4205050" cy="3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-27275" y="4783525"/>
            <a:ext cx="4455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Source: </a:t>
            </a:r>
            <a:r>
              <a:rPr lang="en-GB" sz="1000">
                <a:solidFill>
                  <a:schemeClr val="dk1"/>
                </a:solidFill>
              </a:rPr>
              <a:t>https://darkpgmr.tistory.com/105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50" y="784825"/>
            <a:ext cx="6751625" cy="3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44025" y="87675"/>
            <a:ext cx="5376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PCA Algorithm 2/2 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5256200" y="605700"/>
            <a:ext cx="48414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z(i) (Principal Components) 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U: [n X n]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U</a:t>
            </a:r>
            <a:r>
              <a:rPr baseline="-25000" lang="en-GB">
                <a:solidFill>
                  <a:schemeClr val="accent5"/>
                </a:solidFill>
              </a:rPr>
              <a:t>(reduce)</a:t>
            </a:r>
            <a:r>
              <a:rPr lang="en-GB">
                <a:solidFill>
                  <a:schemeClr val="accent5"/>
                </a:solidFill>
              </a:rPr>
              <a:t>: first k columns from U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z</a:t>
            </a:r>
            <a:r>
              <a:rPr baseline="-25000" lang="en-GB">
                <a:solidFill>
                  <a:schemeClr val="accent5"/>
                </a:solidFill>
              </a:rPr>
              <a:t>(i)</a:t>
            </a:r>
            <a:r>
              <a:rPr lang="en-GB">
                <a:solidFill>
                  <a:schemeClr val="accent5"/>
                </a:solidFill>
              </a:rPr>
              <a:t>: [k X n] x [n x 1] =&gt; [k x 1]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z</a:t>
            </a:r>
            <a:r>
              <a:rPr baseline="-25000" lang="en-GB">
                <a:solidFill>
                  <a:schemeClr val="accent5"/>
                </a:solidFill>
              </a:rPr>
              <a:t>(i)</a:t>
            </a:r>
            <a:r>
              <a:rPr lang="en-GB">
                <a:solidFill>
                  <a:schemeClr val="accent5"/>
                </a:solidFill>
              </a:rPr>
              <a:t>: k dimensional vector</a:t>
            </a:r>
            <a:endParaRPr>
              <a:solidFill>
                <a:schemeClr val="accent5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/>
        </p:nvSpPr>
        <p:spPr>
          <a:xfrm>
            <a:off x="44025" y="87675"/>
            <a:ext cx="31866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PCA Algorithm Summary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75"/>
            <a:ext cx="6533451" cy="31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4230750" y="3698350"/>
            <a:ext cx="48414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Preprocessing: Mean normalization or feature scaling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Covariance matrix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SVD ( or eigenvector) to get U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U</a:t>
            </a:r>
            <a:r>
              <a:rPr baseline="-25000" lang="en-GB">
                <a:solidFill>
                  <a:schemeClr val="accent5"/>
                </a:solidFill>
              </a:rPr>
              <a:t>reduce</a:t>
            </a:r>
            <a:r>
              <a:rPr lang="en-GB">
                <a:solidFill>
                  <a:schemeClr val="accent5"/>
                </a:solidFill>
              </a:rPr>
              <a:t> = U(:, 1:k)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z = U</a:t>
            </a:r>
            <a:r>
              <a:rPr baseline="-25000" lang="en-GB">
                <a:solidFill>
                  <a:schemeClr val="accent5"/>
                </a:solidFill>
              </a:rPr>
              <a:t>reduce</a:t>
            </a:r>
            <a:r>
              <a:rPr baseline="30000" lang="en-GB">
                <a:solidFill>
                  <a:schemeClr val="accent5"/>
                </a:solidFill>
              </a:rPr>
              <a:t>t</a:t>
            </a:r>
            <a:r>
              <a:rPr lang="en-GB">
                <a:solidFill>
                  <a:schemeClr val="accent5"/>
                </a:solidFill>
              </a:rPr>
              <a:t> × x (k dimensional vector) 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/>
        </p:nvSpPr>
        <p:spPr>
          <a:xfrm>
            <a:off x="44025" y="87675"/>
            <a:ext cx="6156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Reconstruction from compressed Representation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75"/>
            <a:ext cx="5651150" cy="32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4230750" y="3850925"/>
            <a:ext cx="48414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압축된 데이터를 복원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z가 주어졌을 때 x</a:t>
            </a:r>
            <a:r>
              <a:rPr baseline="-25000" lang="en-GB">
                <a:solidFill>
                  <a:schemeClr val="accent5"/>
                </a:solidFill>
              </a:rPr>
              <a:t>approx </a:t>
            </a:r>
            <a:r>
              <a:rPr lang="en-GB">
                <a:solidFill>
                  <a:schemeClr val="accent5"/>
                </a:solidFill>
              </a:rPr>
              <a:t>를 구하는 방법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z = U</a:t>
            </a:r>
            <a:r>
              <a:rPr baseline="-25000" lang="en-GB">
                <a:solidFill>
                  <a:schemeClr val="accent5"/>
                </a:solidFill>
              </a:rPr>
              <a:t>reduce</a:t>
            </a:r>
            <a:r>
              <a:rPr baseline="30000" lang="en-GB">
                <a:solidFill>
                  <a:schemeClr val="accent5"/>
                </a:solidFill>
              </a:rPr>
              <a:t>t</a:t>
            </a:r>
            <a:r>
              <a:rPr lang="en-GB">
                <a:solidFill>
                  <a:schemeClr val="accent5"/>
                </a:solidFill>
              </a:rPr>
              <a:t> × x (k dimensional vector) 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X</a:t>
            </a:r>
            <a:r>
              <a:rPr baseline="-25000" lang="en-GB">
                <a:solidFill>
                  <a:schemeClr val="accent5"/>
                </a:solidFill>
              </a:rPr>
              <a:t>approx </a:t>
            </a:r>
            <a:r>
              <a:rPr lang="en-GB">
                <a:solidFill>
                  <a:schemeClr val="accent5"/>
                </a:solidFill>
              </a:rPr>
              <a:t>(n x 1)</a:t>
            </a:r>
            <a:r>
              <a:rPr baseline="-25000" lang="en-GB">
                <a:solidFill>
                  <a:schemeClr val="accent5"/>
                </a:solidFill>
              </a:rPr>
              <a:t> </a:t>
            </a:r>
            <a:r>
              <a:rPr lang="en-GB">
                <a:solidFill>
                  <a:schemeClr val="accent5"/>
                </a:solidFill>
              </a:rPr>
              <a:t>=</a:t>
            </a:r>
            <a:r>
              <a:rPr baseline="-25000" lang="en-GB">
                <a:solidFill>
                  <a:schemeClr val="accent5"/>
                </a:solidFill>
              </a:rPr>
              <a:t>  </a:t>
            </a:r>
            <a:r>
              <a:rPr lang="en-GB">
                <a:solidFill>
                  <a:schemeClr val="accent5"/>
                </a:solidFill>
              </a:rPr>
              <a:t>U</a:t>
            </a:r>
            <a:r>
              <a:rPr baseline="-25000" lang="en-GB">
                <a:solidFill>
                  <a:schemeClr val="accent5"/>
                </a:solidFill>
              </a:rPr>
              <a:t>reduce </a:t>
            </a:r>
            <a:r>
              <a:rPr lang="en-GB">
                <a:solidFill>
                  <a:schemeClr val="accent5"/>
                </a:solidFill>
              </a:rPr>
              <a:t>(n x k)</a:t>
            </a:r>
            <a:r>
              <a:rPr baseline="-25000" lang="en-GB">
                <a:solidFill>
                  <a:schemeClr val="accent5"/>
                </a:solidFill>
              </a:rPr>
              <a:t> </a:t>
            </a:r>
            <a:r>
              <a:rPr lang="en-GB">
                <a:solidFill>
                  <a:schemeClr val="accent5"/>
                </a:solidFill>
              </a:rPr>
              <a:t>× z</a:t>
            </a:r>
            <a:r>
              <a:rPr baseline="30000" lang="en-GB">
                <a:solidFill>
                  <a:schemeClr val="accent5"/>
                </a:solidFill>
              </a:rPr>
              <a:t>(1) </a:t>
            </a:r>
            <a:r>
              <a:rPr lang="en-GB">
                <a:solidFill>
                  <a:schemeClr val="accent5"/>
                </a:solidFill>
              </a:rPr>
              <a:t>( k x 1)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/>
        </p:nvSpPr>
        <p:spPr>
          <a:xfrm>
            <a:off x="44025" y="87675"/>
            <a:ext cx="6156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Choosing the number of principal components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75"/>
            <a:ext cx="6945874" cy="3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9"/>
          <p:cNvSpPr txBox="1"/>
          <p:nvPr/>
        </p:nvSpPr>
        <p:spPr>
          <a:xfrm>
            <a:off x="3976225" y="3513125"/>
            <a:ext cx="50958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k 값의 선택(Principal components의 수)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평균 squared projection Error / 데이터 전체의 분산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&lt;= 0.01 보다 작거나 같으면</a:t>
            </a:r>
            <a:endParaRPr>
              <a:solidFill>
                <a:schemeClr val="accent5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</a:pPr>
            <a:r>
              <a:rPr lang="en-GB">
                <a:solidFill>
                  <a:schemeClr val="accent5"/>
                </a:solidFill>
              </a:rPr>
              <a:t>99% 의 분산이 함유되었다고 해석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0.05, 0.10, 0.15 도 가능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/>
        </p:nvSpPr>
        <p:spPr>
          <a:xfrm>
            <a:off x="3976225" y="3513125"/>
            <a:ext cx="50958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기존 공식이 너무 복잡함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SVD [U, S, V]  에서 S를 이용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S: Square matrix, diagonal matrix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1 - ( sum of S</a:t>
            </a:r>
            <a:r>
              <a:rPr baseline="-25000" lang="en-GB">
                <a:solidFill>
                  <a:schemeClr val="accent5"/>
                </a:solidFill>
              </a:rPr>
              <a:t>ii</a:t>
            </a:r>
            <a:r>
              <a:rPr lang="en-GB">
                <a:solidFill>
                  <a:schemeClr val="accent5"/>
                </a:solidFill>
              </a:rPr>
              <a:t> from i to k / Sum of S</a:t>
            </a:r>
            <a:r>
              <a:rPr baseline="-25000" lang="en-GB">
                <a:solidFill>
                  <a:schemeClr val="accent5"/>
                </a:solidFill>
              </a:rPr>
              <a:t>ii</a:t>
            </a:r>
            <a:r>
              <a:rPr lang="en-GB">
                <a:solidFill>
                  <a:schemeClr val="accent5"/>
                </a:solidFill>
              </a:rPr>
              <a:t> from i to n)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이전 슬라이드의 variance 구하는 공식과 같음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00" y="850422"/>
            <a:ext cx="3265075" cy="27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625" y="1413175"/>
            <a:ext cx="4819399" cy="195549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0"/>
          <p:cNvSpPr txBox="1"/>
          <p:nvPr/>
        </p:nvSpPr>
        <p:spPr>
          <a:xfrm>
            <a:off x="44025" y="87675"/>
            <a:ext cx="6156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Choosing the number of principal components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4166925" y="2265675"/>
            <a:ext cx="2613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/>
        </p:nvSpPr>
        <p:spPr>
          <a:xfrm>
            <a:off x="44025" y="87675"/>
            <a:ext cx="6156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Application of PCA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8475"/>
            <a:ext cx="4363999" cy="18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675" y="249425"/>
            <a:ext cx="3494851" cy="33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어떻게 하나(2)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최적화 해야할 함수를 아래와 같이 바꾼다. 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947" y="1679400"/>
            <a:ext cx="6407177" cy="33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50" y="812600"/>
            <a:ext cx="4777550" cy="1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4819875" y="780775"/>
            <a:ext cx="41487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Overfitting 방지를 위해 PCA를 사용하면 안되는 이유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PCA 는 x 만 가지고 압축함</a:t>
            </a:r>
            <a:br>
              <a:rPr lang="en-GB">
                <a:solidFill>
                  <a:schemeClr val="accent5"/>
                </a:solidFill>
              </a:rPr>
            </a:br>
            <a:r>
              <a:rPr lang="en-GB">
                <a:solidFill>
                  <a:schemeClr val="accent5"/>
                </a:solidFill>
              </a:rPr>
              <a:t>(y 는 포함하지 않음)</a:t>
            </a:r>
            <a:endParaRPr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</a:pPr>
            <a:r>
              <a:rPr lang="en-GB">
                <a:solidFill>
                  <a:schemeClr val="accent5"/>
                </a:solidFill>
              </a:rPr>
              <a:t>Variance retained가 99% 라도 중요한 정보가 생략될 수 있음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355" name="Google Shape;35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91200"/>
            <a:ext cx="5604850" cy="18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2"/>
          <p:cNvSpPr txBox="1"/>
          <p:nvPr/>
        </p:nvSpPr>
        <p:spPr>
          <a:xfrm>
            <a:off x="44025" y="87675"/>
            <a:ext cx="6156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Bad use of PCA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4896075" y="2827575"/>
            <a:ext cx="41487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PCA 적용 전 RAW data 부터 시도해볼 것</a:t>
            </a:r>
            <a:endParaRPr>
              <a:solidFill>
                <a:schemeClr val="accent5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</a:pPr>
            <a:r>
              <a:rPr lang="en-GB">
                <a:solidFill>
                  <a:schemeClr val="accent5"/>
                </a:solidFill>
              </a:rPr>
              <a:t>Raw data 가 너무 크거나 메모리가 모자라는 등 확실한 이유가 있을 경우에만 PCA 를 쓸 것 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어떻게 하나(3)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최적화 해야할 함수를 아래와 같이 바꾼다.  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024063"/>
            <a:ext cx="730567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163" y="3480388"/>
            <a:ext cx="67722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639500" y="2078375"/>
            <a:ext cx="17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A61C00"/>
                </a:solidFill>
              </a:rPr>
              <a:t>Learning 알고리즘</a:t>
            </a:r>
            <a:endParaRPr>
              <a:solidFill>
                <a:srgbClr val="A61C00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7567075" y="2024075"/>
            <a:ext cx="593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80000"/>
                </a:solidFill>
              </a:rPr>
              <a:t>감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어떻게 하나(4)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 값에 따라서 robustness 가 달라진다.(뭐가 더 좋은 것인가?)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정신건강상 optional 수식설명은 생략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2260838"/>
            <a:ext cx="55054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vector machine</a:t>
            </a:r>
            <a:endParaRPr/>
          </a:p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Kernels (Non-linear classifiers)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커널패닉? 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왜 하나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High-order polynomial term들이 많으면 비싸고 피곤하다. 어떻게 고르나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100" y="1534150"/>
            <a:ext cx="6717700" cy="35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용어 정의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4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Kernel ~ Similarity function (여기서는 여러가지 종류 중에 Gaussian kernel 설명)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652588"/>
            <a:ext cx="80962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